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58" r:id="rId5"/>
    <p:sldId id="270" r:id="rId6"/>
    <p:sldId id="279" r:id="rId7"/>
    <p:sldId id="271" r:id="rId8"/>
    <p:sldId id="272" r:id="rId9"/>
    <p:sldId id="273" r:id="rId10"/>
    <p:sldId id="281" r:id="rId11"/>
    <p:sldId id="274" r:id="rId12"/>
    <p:sldId id="275" r:id="rId13"/>
    <p:sldId id="276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harecdn.com/pateurella-140312104427-phpapp01/95/pateurella-11-638.jpg?cb=1394621250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f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952500" y="202493"/>
            <a:ext cx="67818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-BoldItalic"/>
                <a:ea typeface="Calibri" pitchFamily="34" charset="0"/>
                <a:cs typeface="Arial" pitchFamily="34" charset="0"/>
              </a:rPr>
              <a:t>Pasteurella</a:t>
            </a:r>
            <a:r>
              <a:rPr kumimoji="0" lang="en-US" sz="4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-BoldItalic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-Bold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-Bold"/>
                <a:ea typeface="Calibri" pitchFamily="34" charset="0"/>
                <a:cs typeface="Arial" pitchFamily="34" charset="0"/>
              </a:rPr>
              <a:t>SPECIES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w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1295400"/>
            <a:ext cx="6172200" cy="32713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181600"/>
            <a:ext cx="3962400" cy="1371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8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930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597" y="1143000"/>
            <a:ext cx="9235440" cy="517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3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501792"/>
            <a:ext cx="9144000" cy="56323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P.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pneumotropica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it is a part of normal flora of respiratory tract of dogs, cats, rats and mice. In lab rodents, it causes lower respiratory tract infections and abscesses. Human infections caused by P.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pneumophila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include meningitis,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bacteremia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and joint infections.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P.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aerogens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: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it is a part intestinal flora of </a:t>
            </a:r>
            <a:r>
              <a:rPr kumimoji="0" lang="en-US" sz="24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swine.This</a:t>
            </a: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organism is also associated with abortion and still birth in animals such as pigs, dogs, rabbits. 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  <a:hlinkClick r:id="rId2" tooltip="§ P. canis and P. stomatis: isolated from wound&#10;infections ..."/>
              </a:rPr>
              <a:t> </a:t>
            </a: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P.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canis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and P.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stomatis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: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isolated from wound infections result from dog bites. Causes wound infection in human host </a:t>
            </a:r>
            <a:endParaRPr kumimoji="0" lang="en-US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P.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dagmatis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: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normal flora of oral cavity of dogs and cat and is associated with bites and scratches from these animals. Human infections caused by </a:t>
            </a:r>
            <a:r>
              <a:rPr kumimoji="0" lang="en-US" sz="24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bacteremia</a:t>
            </a:r>
            <a:r>
              <a:rPr kumimoji="0" lang="en-US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and </a:t>
            </a:r>
            <a:r>
              <a:rPr kumimoji="0" lang="en-US" sz="24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endocarditis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351709"/>
            <a:ext cx="9144000" cy="62014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Transmission: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Endogenoue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:-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may invade tissue of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immunosuppression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animals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Exogonnous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:-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direct contact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aerosol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pasteurella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Lab diagnosis: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Specimens: swab from wounds, CSF in case of meningitis, secretions or sputum in case of respiratory infections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1. Direct microscopy: gram staining (gram –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)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coccobacilli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or rods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2626" y="152400"/>
            <a:ext cx="7924800" cy="27853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2. Culture: specimens cultured on BA and CA. Smooth, large gray colonies after overnight incubation at </a:t>
            </a:r>
            <a:r>
              <a:rPr lang="en-US" sz="320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35-37</a:t>
            </a:r>
            <a:r>
              <a:rPr lang="en-US" sz="3200"/>
              <a:t>°C</a:t>
            </a:r>
            <a:r>
              <a:rPr lang="en-US" sz="320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.</a:t>
            </a:r>
            <a:endParaRPr lang="en-US" sz="32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3. Biochemical tests: </a:t>
            </a:r>
            <a:r>
              <a:rPr lang="en-US" sz="3200" dirty="0" err="1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indole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+</a:t>
            </a:r>
            <a:r>
              <a:rPr lang="en-US" sz="3200" dirty="0" err="1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ve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oxidase +</a:t>
            </a:r>
            <a:r>
              <a:rPr lang="en-US" sz="3200" dirty="0" err="1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ve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urease +</a:t>
            </a:r>
            <a:r>
              <a:rPr lang="en-US" sz="3200" dirty="0" err="1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ve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alkaline phosphatase 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+</a:t>
            </a:r>
            <a:r>
              <a:rPr lang="en-US" sz="3200" dirty="0" err="1" smtClean="0"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ve</a:t>
            </a:r>
            <a:endParaRPr lang="en-US" sz="32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937778"/>
            <a:ext cx="8839200" cy="384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8600"/>
            <a:ext cx="6217920" cy="519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95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431975"/>
            <a:ext cx="9144000" cy="56323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-gram negative, </a:t>
            </a:r>
            <a:r>
              <a:rPr lang="en-US" sz="3600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Non-motile, facultative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anaerobic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coccobacilli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or rods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Causes chicken cholera and hemorrhagic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septicaemia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in different animals and birds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Most species are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oxidase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positive,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catalase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positive and alkaline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phosphatase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positive and reduce nitrate to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nitirite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Most species produce acid form glucose, fructose, mannose and sucrose and do not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hydrolyse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starch, produce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urease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27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8686800" cy="37856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6000" dirty="0"/>
              <a:t>- </a:t>
            </a:r>
            <a:r>
              <a:rPr lang="en-US" sz="6000" dirty="0" err="1"/>
              <a:t>Pasteurella</a:t>
            </a:r>
            <a:r>
              <a:rPr lang="en-US" sz="6000" dirty="0"/>
              <a:t> related to </a:t>
            </a:r>
            <a:r>
              <a:rPr lang="en-US" sz="6000" u="sng" dirty="0">
                <a:solidFill>
                  <a:srgbClr val="FF0000"/>
                </a:solidFill>
              </a:rPr>
              <a:t>animal </a:t>
            </a:r>
            <a:r>
              <a:rPr lang="en-US" sz="6000" dirty="0" err="1"/>
              <a:t>Actinobacillus</a:t>
            </a:r>
            <a:r>
              <a:rPr lang="en-US" sz="6000" dirty="0"/>
              <a:t> are difficult to distinguish phenotypically </a:t>
            </a:r>
          </a:p>
        </p:txBody>
      </p:sp>
    </p:spTree>
    <p:extLst>
      <p:ext uri="{BB962C8B-B14F-4D97-AF65-F5344CB8AC3E}">
        <p14:creationId xmlns:p14="http://schemas.microsoft.com/office/powerpoint/2010/main" val="205859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/>
              <a:t>- </a:t>
            </a:r>
            <a:r>
              <a:rPr lang="en-US" sz="3200" dirty="0" err="1" smtClean="0"/>
              <a:t>Pasteurella</a:t>
            </a:r>
            <a:r>
              <a:rPr lang="en-US" sz="3200" dirty="0" smtClean="0"/>
              <a:t> </a:t>
            </a:r>
            <a:r>
              <a:rPr lang="en-US" sz="3200" dirty="0"/>
              <a:t>related to </a:t>
            </a:r>
            <a:r>
              <a:rPr lang="en-US" sz="3200" u="sng" dirty="0" smtClean="0">
                <a:solidFill>
                  <a:srgbClr val="FF0000"/>
                </a:solidFill>
              </a:rPr>
              <a:t>animal </a:t>
            </a:r>
            <a:r>
              <a:rPr lang="en-US" sz="3200" dirty="0" err="1" smtClean="0"/>
              <a:t>Actinobacillus</a:t>
            </a:r>
            <a:r>
              <a:rPr lang="en-US" sz="3200" dirty="0" smtClean="0"/>
              <a:t> are difficult to distinguish phenotypically (both are catalase +</a:t>
            </a:r>
            <a:r>
              <a:rPr lang="en-US" sz="3200" dirty="0" err="1" smtClean="0"/>
              <a:t>ve</a:t>
            </a:r>
            <a:r>
              <a:rPr lang="en-US" sz="3200" dirty="0" smtClean="0"/>
              <a:t>, oxidase +</a:t>
            </a:r>
            <a:r>
              <a:rPr lang="en-US" sz="3200" dirty="0" err="1" smtClean="0"/>
              <a:t>ve</a:t>
            </a:r>
            <a:r>
              <a:rPr lang="en-US" sz="3200" dirty="0" smtClean="0"/>
              <a:t>, gram –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coccobacilli</a:t>
            </a:r>
            <a:r>
              <a:rPr lang="en-US" sz="3200" dirty="0" smtClean="0"/>
              <a:t> that reduce </a:t>
            </a:r>
            <a:r>
              <a:rPr lang="en-US" sz="3200" dirty="0" err="1" smtClean="0"/>
              <a:t>nitreate</a:t>
            </a:r>
            <a:r>
              <a:rPr lang="en-US" sz="3200" dirty="0" smtClean="0"/>
              <a:t> to nitrite and also produce urease) 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non motile, gram –</a:t>
            </a:r>
            <a:r>
              <a:rPr lang="en-US" sz="3200" dirty="0" err="1" smtClean="0"/>
              <a:t>ve</a:t>
            </a:r>
            <a:r>
              <a:rPr lang="en-US" sz="3200" dirty="0" smtClean="0"/>
              <a:t> facultative anaerobic rods or </a:t>
            </a:r>
            <a:r>
              <a:rPr lang="en-US" sz="3200" dirty="0" err="1" smtClean="0"/>
              <a:t>coccobacilli</a:t>
            </a:r>
            <a:r>
              <a:rPr lang="en-US" sz="3200" dirty="0" smtClean="0"/>
              <a:t> with </a:t>
            </a:r>
            <a:r>
              <a:rPr lang="en-US" sz="3200" u="sng" dirty="0" smtClean="0"/>
              <a:t>bipolar staining. 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- Non </a:t>
            </a:r>
            <a:r>
              <a:rPr lang="en-US" sz="3200" dirty="0" err="1" smtClean="0"/>
              <a:t>sporing</a:t>
            </a:r>
            <a:r>
              <a:rPr lang="en-US" sz="3200" dirty="0" smtClean="0"/>
              <a:t>, capsulated in culture at 37 </a:t>
            </a:r>
            <a:r>
              <a:rPr lang="en-US" sz="3200" dirty="0" smtClean="0">
                <a:sym typeface="Symbol"/>
              </a:rPr>
              <a:t></a:t>
            </a:r>
            <a:r>
              <a:rPr lang="en-US" sz="3200" dirty="0" smtClean="0"/>
              <a:t>C after 24hrs of incubation </a:t>
            </a:r>
          </a:p>
          <a:p>
            <a:r>
              <a:rPr lang="en-US" sz="3200" dirty="0" smtClean="0"/>
              <a:t>- </a:t>
            </a:r>
            <a:r>
              <a:rPr lang="en-US" sz="3200" dirty="0" err="1" smtClean="0"/>
              <a:t>Oxidase</a:t>
            </a:r>
            <a:r>
              <a:rPr lang="en-US" sz="3200" dirty="0" smtClean="0"/>
              <a:t> and </a:t>
            </a:r>
            <a:r>
              <a:rPr lang="en-US" sz="3200" dirty="0" err="1" smtClean="0"/>
              <a:t>indole</a:t>
            </a:r>
            <a:r>
              <a:rPr lang="en-US" sz="3200" dirty="0" smtClean="0"/>
              <a:t> positive</a:t>
            </a:r>
          </a:p>
          <a:p>
            <a:r>
              <a:rPr lang="en-US" sz="3200" dirty="0" smtClean="0"/>
              <a:t>- Do not grow on </a:t>
            </a:r>
            <a:r>
              <a:rPr lang="en-US" sz="3200" dirty="0" err="1" smtClean="0"/>
              <a:t>MacConkey</a:t>
            </a:r>
            <a:r>
              <a:rPr lang="en-US" sz="3200" dirty="0" smtClean="0"/>
              <a:t> Agar and other types of selective media and differential media but grow on </a:t>
            </a:r>
            <a:r>
              <a:rPr lang="en-US" sz="3200" u="sng" dirty="0" smtClean="0"/>
              <a:t>Blood Agar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27112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64746"/>
            <a:ext cx="9144000" cy="20621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Non hemolytic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 A characteristic odor (like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E.coli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but more pungent) is noted, perhaps due to formation of large amount of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indole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by organism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26849"/>
            <a:ext cx="4572000" cy="45338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126849"/>
            <a:ext cx="4495800" cy="45338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0"/>
            <a:ext cx="3265120" cy="31089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733800"/>
            <a:ext cx="4629150" cy="2705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859" y="152400"/>
            <a:ext cx="4195276" cy="3383280"/>
          </a:xfrm>
          <a:prstGeom prst="rect">
            <a:avLst/>
          </a:prstGeom>
        </p:spPr>
      </p:pic>
      <p:pic>
        <p:nvPicPr>
          <p:cNvPr id="5" name="Picture 4" descr="صوره النظري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4800" y="3352800"/>
            <a:ext cx="33528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39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145559"/>
            <a:ext cx="9144000" cy="40318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Virulence factors: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Capsule: some strains of P.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multocida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are capsulated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B2A2A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B2A2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classified in to five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2B2A2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serogroups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B2A2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(A,B.C,D,E,F) based on capsular composition.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 Exotoxin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adhesin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B2A2A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Dermonecrotic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toxin): essential virulence factor for development of increasing respiratory tract infection.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Production of lipases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-74888"/>
            <a:ext cx="9144000" cy="69865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Pathogenesis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They are usually infect  respiratory tract of animals like rabbits, rats, horses, sheep, birds, dogs, cats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Most infection in human are acquired from animal contact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Human infections are rare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Infection of respiratory system: bronchitis, pneumonia.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Systemic infections including meningitis in immunosuppression patients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Atrophic rhinitis in swine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-pneumonia, abscess formation, otitis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septicaemia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in laboratory rabbits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Human infections include: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Wound infections characterized by rapid development of pain, erythema, with or without abscess formation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Bone and joint infection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Liver diseases occur in immunosuppression host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297997"/>
            <a:ext cx="9144000" cy="6278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Most important species include: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kumimoji="0" lang="en-US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P.multocida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is most usually recovered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Pasteurella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species from human specimens and is also recovered from a wide type of animals. In some animals it causes fever and hemorrhagic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septicaemia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in cattle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Cholera in fowl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Highly contagious &amp; affects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a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wide range of domesticated and wild birds in most countries.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Septicemia with high morbidity and mortality (up to 70%) mature chickens are more sensitive than birds less than 16 weeks of age.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630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</dc:creator>
  <cp:lastModifiedBy>Maher</cp:lastModifiedBy>
  <cp:revision>34</cp:revision>
  <dcterms:created xsi:type="dcterms:W3CDTF">2006-08-16T00:00:00Z</dcterms:created>
  <dcterms:modified xsi:type="dcterms:W3CDTF">2023-09-10T06:17:58Z</dcterms:modified>
</cp:coreProperties>
</file>